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81" r:id="rId5"/>
    <p:sldId id="284" r:id="rId6"/>
    <p:sldId id="293" r:id="rId7"/>
    <p:sldId id="280" r:id="rId8"/>
    <p:sldId id="278" r:id="rId9"/>
    <p:sldId id="294" r:id="rId10"/>
    <p:sldId id="261" r:id="rId11"/>
    <p:sldId id="273"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04292-A7B8-4FC4-B7AD-3AF0FB736A51}" v="32" dt="2024-05-14T00:02:46.497"/>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879" autoAdjust="0"/>
  </p:normalViewPr>
  <p:slideViewPr>
    <p:cSldViewPr snapToGrid="0">
      <p:cViewPr varScale="1">
        <p:scale>
          <a:sx n="67" d="100"/>
          <a:sy n="67" d="100"/>
        </p:scale>
        <p:origin x="604" y="52"/>
      </p:cViewPr>
      <p:guideLst/>
    </p:cSldViewPr>
  </p:slideViewPr>
  <p:outlineViewPr>
    <p:cViewPr>
      <p:scale>
        <a:sx n="33" d="100"/>
        <a:sy n="33" d="100"/>
      </p:scale>
      <p:origin x="0" y="-4032"/>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5/13/2024</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FE048-FAD0-D943-9A17-3C4CB7633182}"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221729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3</a:t>
            </a:fld>
            <a:endParaRPr lang="en-US"/>
          </a:p>
        </p:txBody>
      </p:sp>
    </p:spTree>
    <p:extLst>
      <p:ext uri="{BB962C8B-B14F-4D97-AF65-F5344CB8AC3E}">
        <p14:creationId xmlns:p14="http://schemas.microsoft.com/office/powerpoint/2010/main" val="395142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4</a:t>
            </a:fld>
            <a:endParaRPr lang="en-US"/>
          </a:p>
        </p:txBody>
      </p:sp>
    </p:spTree>
    <p:extLst>
      <p:ext uri="{BB962C8B-B14F-4D97-AF65-F5344CB8AC3E}">
        <p14:creationId xmlns:p14="http://schemas.microsoft.com/office/powerpoint/2010/main" val="229501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5</a:t>
            </a:fld>
            <a:endParaRPr lang="en-US"/>
          </a:p>
        </p:txBody>
      </p:sp>
    </p:spTree>
    <p:extLst>
      <p:ext uri="{BB962C8B-B14F-4D97-AF65-F5344CB8AC3E}">
        <p14:creationId xmlns:p14="http://schemas.microsoft.com/office/powerpoint/2010/main" val="85450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6</a:t>
            </a:fld>
            <a:endParaRPr lang="en-US"/>
          </a:p>
        </p:txBody>
      </p:sp>
    </p:spTree>
    <p:extLst>
      <p:ext uri="{BB962C8B-B14F-4D97-AF65-F5344CB8AC3E}">
        <p14:creationId xmlns:p14="http://schemas.microsoft.com/office/powerpoint/2010/main" val="211990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7</a:t>
            </a:fld>
            <a:endParaRPr lang="en-US"/>
          </a:p>
        </p:txBody>
      </p:sp>
    </p:spTree>
    <p:extLst>
      <p:ext uri="{BB962C8B-B14F-4D97-AF65-F5344CB8AC3E}">
        <p14:creationId xmlns:p14="http://schemas.microsoft.com/office/powerpoint/2010/main" val="838339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8</a:t>
            </a:fld>
            <a:endParaRPr lang="en-US"/>
          </a:p>
        </p:txBody>
      </p:sp>
    </p:spTree>
    <p:extLst>
      <p:ext uri="{BB962C8B-B14F-4D97-AF65-F5344CB8AC3E}">
        <p14:creationId xmlns:p14="http://schemas.microsoft.com/office/powerpoint/2010/main" val="315543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5/13/2024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5/13/2024</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5/13/2024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5/13/2024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5/13/2024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5/13/2024</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38928-D07F-7500-F26A-EFC7E70D51A9}"/>
              </a:ext>
            </a:extLst>
          </p:cNvPr>
          <p:cNvPicPr>
            <a:picLocks noChangeAspect="1"/>
          </p:cNvPicPr>
          <p:nvPr/>
        </p:nvPicPr>
        <p:blipFill>
          <a:blip r:embed="rId2"/>
          <a:stretch>
            <a:fillRect/>
          </a:stretch>
        </p:blipFill>
        <p:spPr>
          <a:xfrm>
            <a:off x="102637" y="0"/>
            <a:ext cx="11961845" cy="6727371"/>
          </a:xfrm>
          <a:prstGeom prst="rect">
            <a:avLst/>
          </a:prstGeom>
        </p:spPr>
      </p:pic>
      <p:pic>
        <p:nvPicPr>
          <p:cNvPr id="4" name="Picture Placeholder 7" descr="abstract image">
            <a:extLst>
              <a:ext uri="{FF2B5EF4-FFF2-40B4-BE49-F238E27FC236}">
                <a16:creationId xmlns:a16="http://schemas.microsoft.com/office/drawing/2014/main" id="{782ED2F6-AFB3-9199-3999-2B5E4BAF2423}"/>
              </a:ext>
            </a:extLst>
          </p:cNvPr>
          <p:cNvPicPr>
            <a:picLocks noGrp="1" noChangeAspect="1"/>
          </p:cNvPicPr>
          <p:nvPr>
            <p:ph type="pic" sz="quarter" idx="10"/>
          </p:nvPr>
        </p:nvPicPr>
        <p:blipFill rotWithShape="1">
          <a:blip r:embed="rId3">
            <a:alphaModFix amt="52000"/>
            <a:extLst>
              <a:ext uri="{BEBA8EAE-BF5A-486C-A8C5-ECC9F3942E4B}">
                <a14:imgProps xmlns:a14="http://schemas.microsoft.com/office/drawing/2010/main">
                  <a14:imgLayer r:embed="rId4">
                    <a14:imgEffect>
                      <a14:saturation sat="0"/>
                    </a14:imgEffect>
                  </a14:imgLayer>
                </a14:imgProps>
              </a:ext>
            </a:extLst>
          </a:blip>
          <a:srcRect/>
          <a:stretch/>
        </p:blipFill>
        <p:spPr>
          <a:xfrm>
            <a:off x="0" y="0"/>
            <a:ext cx="12192000" cy="6858000"/>
          </a:xfrm>
        </p:spPr>
      </p:pic>
      <p:sp>
        <p:nvSpPr>
          <p:cNvPr id="6" name="Title 5">
            <a:extLst>
              <a:ext uri="{FF2B5EF4-FFF2-40B4-BE49-F238E27FC236}">
                <a16:creationId xmlns:a16="http://schemas.microsoft.com/office/drawing/2014/main" id="{F20A922B-22EC-7FD8-FA8C-2FFAC558BD66}"/>
              </a:ext>
            </a:extLst>
          </p:cNvPr>
          <p:cNvSpPr>
            <a:spLocks noGrp="1"/>
          </p:cNvSpPr>
          <p:nvPr>
            <p:ph type="ctrTitle"/>
          </p:nvPr>
        </p:nvSpPr>
        <p:spPr>
          <a:xfrm>
            <a:off x="1398166" y="1489045"/>
            <a:ext cx="9144000" cy="1094764"/>
          </a:xfrm>
        </p:spPr>
        <p:txBody>
          <a:bodyPr/>
          <a:lstStyle/>
          <a:p>
            <a:r>
              <a:rPr lang="en-US" dirty="0">
                <a:highlight>
                  <a:srgbClr val="000000"/>
                </a:highlight>
              </a:rPr>
              <a:t>DA PAT DOWN</a:t>
            </a:r>
          </a:p>
        </p:txBody>
      </p:sp>
      <p:sp>
        <p:nvSpPr>
          <p:cNvPr id="5" name="TextBox 4">
            <a:extLst>
              <a:ext uri="{FF2B5EF4-FFF2-40B4-BE49-F238E27FC236}">
                <a16:creationId xmlns:a16="http://schemas.microsoft.com/office/drawing/2014/main" id="{07C1EF04-A24B-6491-757B-1576FB98ADF4}"/>
              </a:ext>
            </a:extLst>
          </p:cNvPr>
          <p:cNvSpPr txBox="1"/>
          <p:nvPr/>
        </p:nvSpPr>
        <p:spPr>
          <a:xfrm>
            <a:off x="4613945" y="2249014"/>
            <a:ext cx="5142451" cy="400110"/>
          </a:xfrm>
          <a:prstGeom prst="rect">
            <a:avLst/>
          </a:prstGeom>
          <a:noFill/>
        </p:spPr>
        <p:txBody>
          <a:bodyPr wrap="square" rtlCol="0">
            <a:spAutoFit/>
          </a:bodyPr>
          <a:lstStyle/>
          <a:p>
            <a:r>
              <a:rPr lang="en-US" sz="2000" dirty="0">
                <a:solidFill>
                  <a:schemeClr val="bg1"/>
                </a:solidFill>
                <a:highlight>
                  <a:srgbClr val="000000"/>
                </a:highlight>
              </a:rPr>
              <a:t>A FILM BY JULIAN VANN</a:t>
            </a:r>
          </a:p>
        </p:txBody>
      </p:sp>
    </p:spTree>
    <p:extLst>
      <p:ext uri="{BB962C8B-B14F-4D97-AF65-F5344CB8AC3E}">
        <p14:creationId xmlns:p14="http://schemas.microsoft.com/office/powerpoint/2010/main" val="63926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478926" y="364250"/>
            <a:ext cx="4837176" cy="605014"/>
          </a:xfrm>
          <a:noFill/>
        </p:spPr>
        <p:txBody>
          <a:bodyPr anchor="b">
            <a:noAutofit/>
          </a:bodyPr>
          <a:lstStyle/>
          <a:p>
            <a:r>
              <a:rPr lang="en-US" dirty="0"/>
              <a:t>Table of content</a:t>
            </a:r>
          </a:p>
        </p:txBody>
      </p:sp>
      <p:sp>
        <p:nvSpPr>
          <p:cNvPr id="9" name="TextBox 8">
            <a:extLst>
              <a:ext uri="{FF2B5EF4-FFF2-40B4-BE49-F238E27FC236}">
                <a16:creationId xmlns:a16="http://schemas.microsoft.com/office/drawing/2014/main" id="{8037746C-D1E3-04BA-41B2-DB541F6A8819}"/>
              </a:ext>
            </a:extLst>
          </p:cNvPr>
          <p:cNvSpPr txBox="1"/>
          <p:nvPr/>
        </p:nvSpPr>
        <p:spPr>
          <a:xfrm>
            <a:off x="6214493" y="1086899"/>
            <a:ext cx="3872481" cy="1477328"/>
          </a:xfrm>
          <a:prstGeom prst="rect">
            <a:avLst/>
          </a:prstGeom>
          <a:noFill/>
        </p:spPr>
        <p:txBody>
          <a:bodyPr wrap="square" rtlCol="0">
            <a:spAutoFit/>
          </a:bodyPr>
          <a:lstStyle/>
          <a:p>
            <a:r>
              <a:rPr lang="en-US" dirty="0"/>
              <a:t>	1) EXECUTIVE SUMMARY</a:t>
            </a:r>
          </a:p>
          <a:p>
            <a:r>
              <a:rPr lang="en-US" dirty="0"/>
              <a:t>	2) THE STORY</a:t>
            </a:r>
          </a:p>
          <a:p>
            <a:r>
              <a:rPr lang="en-US" dirty="0"/>
              <a:t>	3) POTENTIAL CAST</a:t>
            </a:r>
          </a:p>
          <a:p>
            <a:r>
              <a:rPr lang="en-US" dirty="0"/>
              <a:t>	4)PRODUCTION TEAM</a:t>
            </a:r>
          </a:p>
          <a:p>
            <a:r>
              <a:rPr lang="en-US" dirty="0"/>
              <a:t>                  5) PRODUCTION TIMELINE</a:t>
            </a:r>
          </a:p>
        </p:txBody>
      </p:sp>
      <p:pic>
        <p:nvPicPr>
          <p:cNvPr id="18" name="Picture Placeholder 17">
            <a:extLst>
              <a:ext uri="{FF2B5EF4-FFF2-40B4-BE49-F238E27FC236}">
                <a16:creationId xmlns:a16="http://schemas.microsoft.com/office/drawing/2014/main" id="{16FACA21-708C-89FA-FB6A-B602F70AE4BB}"/>
              </a:ext>
            </a:extLst>
          </p:cNvPr>
          <p:cNvPicPr>
            <a:picLocks noGrp="1" noChangeAspect="1"/>
          </p:cNvPicPr>
          <p:nvPr>
            <p:ph type="pic" sz="quarter" idx="10"/>
          </p:nvPr>
        </p:nvPicPr>
        <p:blipFill>
          <a:blip r:embed="rId3"/>
          <a:srcRect l="20272" r="20272"/>
          <a:stretch>
            <a:fillRect/>
          </a:stretch>
        </p:blipFill>
        <p:spPr>
          <a:prstGeom prst="rect">
            <a:avLst/>
          </a:prstGeom>
        </p:spPr>
      </p:pic>
    </p:spTree>
    <p:extLst>
      <p:ext uri="{BB962C8B-B14F-4D97-AF65-F5344CB8AC3E}">
        <p14:creationId xmlns:p14="http://schemas.microsoft.com/office/powerpoint/2010/main" val="167201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096000" y="0"/>
            <a:ext cx="4837176" cy="605014"/>
          </a:xfrm>
          <a:noFill/>
        </p:spPr>
        <p:txBody>
          <a:bodyPr anchor="b">
            <a:noAutofit/>
          </a:bodyPr>
          <a:lstStyle/>
          <a:p>
            <a:r>
              <a:rPr lang="en-US" dirty="0"/>
              <a:t>Executive Summary</a:t>
            </a:r>
          </a:p>
        </p:txBody>
      </p:sp>
      <p:sp>
        <p:nvSpPr>
          <p:cNvPr id="9" name="TextBox 8">
            <a:extLst>
              <a:ext uri="{FF2B5EF4-FFF2-40B4-BE49-F238E27FC236}">
                <a16:creationId xmlns:a16="http://schemas.microsoft.com/office/drawing/2014/main" id="{8037746C-D1E3-04BA-41B2-DB541F6A8819}"/>
              </a:ext>
            </a:extLst>
          </p:cNvPr>
          <p:cNvSpPr txBox="1"/>
          <p:nvPr/>
        </p:nvSpPr>
        <p:spPr>
          <a:xfrm>
            <a:off x="5293453" y="605014"/>
            <a:ext cx="6898547" cy="5478423"/>
          </a:xfrm>
          <a:prstGeom prst="rect">
            <a:avLst/>
          </a:prstGeom>
          <a:noFill/>
        </p:spPr>
        <p:txBody>
          <a:bodyPr wrap="square" rtlCol="0">
            <a:spAutoFit/>
          </a:bodyPr>
          <a:lstStyle/>
          <a:p>
            <a:r>
              <a:rPr lang="en-US" sz="1400" dirty="0"/>
              <a:t>The purpose of this business plan is to outline an actionable course for the successful completion, marketing, and distribution of the feature-length film, Da Pat Down.</a:t>
            </a:r>
          </a:p>
          <a:p>
            <a:r>
              <a:rPr lang="en-US" sz="1400" dirty="0"/>
              <a:t>LOGLINE</a:t>
            </a:r>
          </a:p>
          <a:p>
            <a:r>
              <a:rPr lang="en-US" sz="1400" dirty="0"/>
              <a:t>A once esteemed Chicago Tactical officers now struggling with justice attempts to cover up his crimes before being indictment by any means necessary. </a:t>
            </a:r>
          </a:p>
          <a:p>
            <a:r>
              <a:rPr lang="en-US" sz="1400" dirty="0"/>
              <a:t>CASTING</a:t>
            </a:r>
          </a:p>
          <a:p>
            <a:r>
              <a:rPr lang="en-US" sz="1400" dirty="0"/>
              <a:t>In the process of securing letters of intent for the lead roles of Detective Kirk, Detective Bryant, and Darnell. Talent is also being approached for several of the top supporting roles in the film. Cast are being sought based on artistic sensibilities, bankability and marketing awareness.</a:t>
            </a:r>
          </a:p>
          <a:p>
            <a:r>
              <a:rPr lang="en-US" sz="1400" dirty="0"/>
              <a:t>FINANCING</a:t>
            </a:r>
          </a:p>
          <a:p>
            <a:r>
              <a:rPr lang="en-US" sz="1400" dirty="0"/>
              <a:t>The financial requirement for this plan is $0-80k. $0-80k will provide for the development, production, and post-production deliverables for the film. The structure allows for both a traditional distribution path of an acquisition deal as well as a self-motivated release strategy of the film.</a:t>
            </a:r>
          </a:p>
          <a:p>
            <a:r>
              <a:rPr lang="en-US" sz="1400" dirty="0"/>
              <a:t>SALES</a:t>
            </a:r>
          </a:p>
          <a:p>
            <a:r>
              <a:rPr lang="en-US" sz="1400" dirty="0"/>
              <a:t>Would like to engage in discussions to attach strong international sales representation to present Da Pat Down globally at major film markets. The budget for the proposed film has been designed with the financial return in mind and has been structured to be flexible amidst any unforeseen landscape. The return strategy is based on a practical plan for accessing traditional urban and drama film markets. Additionally, The Production team will position the film towards individuals looking for a new, drama thriller full of surprising twists, crime elements, and a unique cast of characters. Theatrical, New Media, Streaming Video on Demand (SVOD), DVD/Blu-Ray, broadcast, and foreign distribution outlets will be pursued—each with specific intent.</a:t>
            </a:r>
          </a:p>
        </p:txBody>
      </p:sp>
      <p:pic>
        <p:nvPicPr>
          <p:cNvPr id="5" name="Picture Placeholder 4">
            <a:extLst>
              <a:ext uri="{FF2B5EF4-FFF2-40B4-BE49-F238E27FC236}">
                <a16:creationId xmlns:a16="http://schemas.microsoft.com/office/drawing/2014/main" id="{B803630F-242B-2114-70BB-1ADC7E7DC911}"/>
              </a:ext>
            </a:extLst>
          </p:cNvPr>
          <p:cNvPicPr>
            <a:picLocks noGrp="1" noChangeAspect="1"/>
          </p:cNvPicPr>
          <p:nvPr>
            <p:ph type="pic" sz="quarter" idx="10"/>
          </p:nvPr>
        </p:nvPicPr>
        <p:blipFill>
          <a:blip r:embed="rId3"/>
          <a:srcRect l="24071" r="24071"/>
          <a:stretch>
            <a:fillRect/>
          </a:stretch>
        </p:blipFill>
        <p:spPr>
          <a:xfrm>
            <a:off x="-28882" y="0"/>
            <a:ext cx="5210141" cy="6858000"/>
          </a:xfrm>
          <a:prstGeom prst="rect">
            <a:avLst/>
          </a:prstGeom>
        </p:spPr>
      </p:pic>
    </p:spTree>
    <p:extLst>
      <p:ext uri="{BB962C8B-B14F-4D97-AF65-F5344CB8AC3E}">
        <p14:creationId xmlns:p14="http://schemas.microsoft.com/office/powerpoint/2010/main" val="1347213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close up of computer code">
            <a:extLst>
              <a:ext uri="{FF2B5EF4-FFF2-40B4-BE49-F238E27FC236}">
                <a16:creationId xmlns:a16="http://schemas.microsoft.com/office/drawing/2014/main" id="{94D43AA7-0244-2FEB-86AC-B5DECE0232D8}"/>
              </a:ext>
            </a:extLst>
          </p:cNvPr>
          <p:cNvPicPr>
            <a:picLocks noGrp="1" noChangeAspect="1"/>
          </p:cNvPicPr>
          <p:nvPr>
            <p:ph type="pic" sz="quarter" idx="10"/>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Lst>
          </a:blip>
          <a:srcRect t="7813" b="7813"/>
          <a:stretch/>
        </p:blipFill>
        <p:spPr>
          <a:xfrm>
            <a:off x="0" y="0"/>
            <a:ext cx="12192000" cy="6858000"/>
          </a:xfrm>
        </p:spPr>
      </p:pic>
      <p:sp>
        <p:nvSpPr>
          <p:cNvPr id="3" name="Title 2">
            <a:extLst>
              <a:ext uri="{FF2B5EF4-FFF2-40B4-BE49-F238E27FC236}">
                <a16:creationId xmlns:a16="http://schemas.microsoft.com/office/drawing/2014/main" id="{B2F3FA79-DE26-1F2A-0CF7-5671B73C8B6F}"/>
              </a:ext>
            </a:extLst>
          </p:cNvPr>
          <p:cNvSpPr>
            <a:spLocks noGrp="1"/>
          </p:cNvSpPr>
          <p:nvPr>
            <p:ph type="ctrTitle"/>
          </p:nvPr>
        </p:nvSpPr>
        <p:spPr>
          <a:xfrm>
            <a:off x="1524000" y="1308100"/>
            <a:ext cx="9144000" cy="3263900"/>
          </a:xfrm>
        </p:spPr>
        <p:txBody>
          <a:bodyPr/>
          <a:lstStyle/>
          <a:p>
            <a:r>
              <a:rPr lang="en-US" sz="2000" dirty="0"/>
              <a:t>After the random killing of his daughter, detective kirk’s life spiraled out of control centered around drug rings &amp; robbery. The only person detective kirk can trust is his partner to help clean up his mess. With Pressure from the department to make a connection Lieutenant </a:t>
            </a:r>
            <a:r>
              <a:rPr lang="en-US" sz="2000" dirty="0" err="1"/>
              <a:t>weston</a:t>
            </a:r>
            <a:r>
              <a:rPr lang="en-US" sz="2000" dirty="0"/>
              <a:t> who is also detective kirks ex-wife an  supervisor  still struggles to move on from their daughter's death. After uncovering all the details to these murders related drug ring arrest detective kirk for his crimes</a:t>
            </a:r>
          </a:p>
        </p:txBody>
      </p:sp>
      <p:pic>
        <p:nvPicPr>
          <p:cNvPr id="5" name="Picture 4">
            <a:extLst>
              <a:ext uri="{FF2B5EF4-FFF2-40B4-BE49-F238E27FC236}">
                <a16:creationId xmlns:a16="http://schemas.microsoft.com/office/drawing/2014/main" id="{2430D902-420C-5600-9FCF-BA7AD129D1E8}"/>
              </a:ext>
            </a:extLst>
          </p:cNvPr>
          <p:cNvPicPr>
            <a:picLocks noChangeAspect="1"/>
          </p:cNvPicPr>
          <p:nvPr/>
        </p:nvPicPr>
        <p:blipFill>
          <a:blip r:embed="rId5"/>
          <a:stretch>
            <a:fillRect/>
          </a:stretch>
        </p:blipFill>
        <p:spPr>
          <a:xfrm>
            <a:off x="172278" y="4881010"/>
            <a:ext cx="4028661" cy="1807679"/>
          </a:xfrm>
          <a:prstGeom prst="rect">
            <a:avLst/>
          </a:prstGeom>
        </p:spPr>
      </p:pic>
      <p:pic>
        <p:nvPicPr>
          <p:cNvPr id="6" name="Picture 5">
            <a:extLst>
              <a:ext uri="{FF2B5EF4-FFF2-40B4-BE49-F238E27FC236}">
                <a16:creationId xmlns:a16="http://schemas.microsoft.com/office/drawing/2014/main" id="{D515FD4D-54E1-61D4-EDC9-E460B9B3A9B4}"/>
              </a:ext>
            </a:extLst>
          </p:cNvPr>
          <p:cNvPicPr>
            <a:picLocks noChangeAspect="1"/>
          </p:cNvPicPr>
          <p:nvPr/>
        </p:nvPicPr>
        <p:blipFill>
          <a:blip r:embed="rId6"/>
          <a:stretch>
            <a:fillRect/>
          </a:stretch>
        </p:blipFill>
        <p:spPr>
          <a:xfrm>
            <a:off x="4200939" y="4881009"/>
            <a:ext cx="4028661" cy="1822485"/>
          </a:xfrm>
          <a:prstGeom prst="rect">
            <a:avLst/>
          </a:prstGeom>
        </p:spPr>
      </p:pic>
      <p:pic>
        <p:nvPicPr>
          <p:cNvPr id="8" name="Picture 7">
            <a:extLst>
              <a:ext uri="{FF2B5EF4-FFF2-40B4-BE49-F238E27FC236}">
                <a16:creationId xmlns:a16="http://schemas.microsoft.com/office/drawing/2014/main" id="{1FE098B8-279F-9FEF-B07E-26F51BD61206}"/>
              </a:ext>
            </a:extLst>
          </p:cNvPr>
          <p:cNvPicPr>
            <a:picLocks noChangeAspect="1"/>
          </p:cNvPicPr>
          <p:nvPr/>
        </p:nvPicPr>
        <p:blipFill>
          <a:blip r:embed="rId7"/>
          <a:stretch>
            <a:fillRect/>
          </a:stretch>
        </p:blipFill>
        <p:spPr>
          <a:xfrm>
            <a:off x="8290338" y="4875936"/>
            <a:ext cx="3901662" cy="1807679"/>
          </a:xfrm>
          <a:prstGeom prst="rect">
            <a:avLst/>
          </a:prstGeom>
        </p:spPr>
      </p:pic>
      <p:sp>
        <p:nvSpPr>
          <p:cNvPr id="9" name="TextBox 8">
            <a:extLst>
              <a:ext uri="{FF2B5EF4-FFF2-40B4-BE49-F238E27FC236}">
                <a16:creationId xmlns:a16="http://schemas.microsoft.com/office/drawing/2014/main" id="{25CB3851-F1F1-C679-105A-BE6C4E02CCE5}"/>
              </a:ext>
            </a:extLst>
          </p:cNvPr>
          <p:cNvSpPr txBox="1"/>
          <p:nvPr/>
        </p:nvSpPr>
        <p:spPr>
          <a:xfrm>
            <a:off x="4399721" y="154506"/>
            <a:ext cx="3631095"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THE STORY</a:t>
            </a:r>
          </a:p>
        </p:txBody>
      </p:sp>
    </p:spTree>
    <p:extLst>
      <p:ext uri="{BB962C8B-B14F-4D97-AF65-F5344CB8AC3E}">
        <p14:creationId xmlns:p14="http://schemas.microsoft.com/office/powerpoint/2010/main" val="467869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25073" y="4936435"/>
            <a:ext cx="3238827" cy="982980"/>
          </a:xfrm>
          <a:noFill/>
        </p:spPr>
        <p:txBody>
          <a:bodyPr>
            <a:noAutofit/>
          </a:bodyPr>
          <a:lstStyle/>
          <a:p>
            <a:r>
              <a:rPr lang="en-US" dirty="0"/>
              <a:t>Eric Lane</a:t>
            </a:r>
          </a:p>
        </p:txBody>
      </p:sp>
      <p:pic>
        <p:nvPicPr>
          <p:cNvPr id="6" name="Picture 5">
            <a:extLst>
              <a:ext uri="{FF2B5EF4-FFF2-40B4-BE49-F238E27FC236}">
                <a16:creationId xmlns:a16="http://schemas.microsoft.com/office/drawing/2014/main" id="{E4AD71D1-95D7-F25B-A0CA-1BB239F390A0}"/>
              </a:ext>
            </a:extLst>
          </p:cNvPr>
          <p:cNvPicPr>
            <a:picLocks noChangeAspect="1"/>
          </p:cNvPicPr>
          <p:nvPr/>
        </p:nvPicPr>
        <p:blipFill>
          <a:blip r:embed="rId3"/>
          <a:stretch>
            <a:fillRect/>
          </a:stretch>
        </p:blipFill>
        <p:spPr>
          <a:xfrm>
            <a:off x="25073" y="541860"/>
            <a:ext cx="3505527" cy="4394575"/>
          </a:xfrm>
          <a:prstGeom prst="rect">
            <a:avLst/>
          </a:prstGeom>
        </p:spPr>
      </p:pic>
      <p:pic>
        <p:nvPicPr>
          <p:cNvPr id="12" name="Picture Placeholder 11">
            <a:extLst>
              <a:ext uri="{FF2B5EF4-FFF2-40B4-BE49-F238E27FC236}">
                <a16:creationId xmlns:a16="http://schemas.microsoft.com/office/drawing/2014/main" id="{186DFDCB-FA9B-FEBF-0516-F75EE9EF5BA8}"/>
              </a:ext>
            </a:extLst>
          </p:cNvPr>
          <p:cNvPicPr>
            <a:picLocks noGrp="1" noChangeAspect="1"/>
          </p:cNvPicPr>
          <p:nvPr>
            <p:ph type="pic" sz="quarter" idx="10"/>
          </p:nvPr>
        </p:nvPicPr>
        <p:blipFill>
          <a:blip r:embed="rId4"/>
          <a:srcRect t="12395" b="12395"/>
          <a:stretch>
            <a:fillRect/>
          </a:stretch>
        </p:blipFill>
        <p:spPr>
          <a:xfrm flipH="1">
            <a:off x="8270895" y="396814"/>
            <a:ext cx="3857933" cy="4645085"/>
          </a:xfrm>
          <a:prstGeom prst="rect">
            <a:avLst/>
          </a:prstGeom>
        </p:spPr>
      </p:pic>
      <p:pic>
        <p:nvPicPr>
          <p:cNvPr id="9" name="Picture 8">
            <a:extLst>
              <a:ext uri="{FF2B5EF4-FFF2-40B4-BE49-F238E27FC236}">
                <a16:creationId xmlns:a16="http://schemas.microsoft.com/office/drawing/2014/main" id="{42F2A13E-0378-2258-4E82-12C78FFF6530}"/>
              </a:ext>
            </a:extLst>
          </p:cNvPr>
          <p:cNvPicPr>
            <a:picLocks noChangeAspect="1"/>
          </p:cNvPicPr>
          <p:nvPr/>
        </p:nvPicPr>
        <p:blipFill>
          <a:blip r:embed="rId5"/>
          <a:stretch>
            <a:fillRect/>
          </a:stretch>
        </p:blipFill>
        <p:spPr>
          <a:xfrm>
            <a:off x="3530600" y="541860"/>
            <a:ext cx="4241800" cy="4500040"/>
          </a:xfrm>
          <a:prstGeom prst="rect">
            <a:avLst/>
          </a:prstGeom>
        </p:spPr>
      </p:pic>
      <p:sp>
        <p:nvSpPr>
          <p:cNvPr id="11" name="TextBox 10">
            <a:extLst>
              <a:ext uri="{FF2B5EF4-FFF2-40B4-BE49-F238E27FC236}">
                <a16:creationId xmlns:a16="http://schemas.microsoft.com/office/drawing/2014/main" id="{2F9D511E-9F49-91E8-67AA-3F16A0B2EE29}"/>
              </a:ext>
            </a:extLst>
          </p:cNvPr>
          <p:cNvSpPr txBox="1"/>
          <p:nvPr/>
        </p:nvSpPr>
        <p:spPr>
          <a:xfrm>
            <a:off x="3914467" y="5334640"/>
            <a:ext cx="2743200" cy="584775"/>
          </a:xfrm>
          <a:prstGeom prst="rect">
            <a:avLst/>
          </a:prstGeom>
          <a:noFill/>
        </p:spPr>
        <p:txBody>
          <a:bodyPr wrap="square" rtlCol="0">
            <a:spAutoFit/>
          </a:bodyPr>
          <a:lstStyle/>
          <a:p>
            <a:r>
              <a:rPr lang="en-US" sz="3200" dirty="0"/>
              <a:t>Lance Gross</a:t>
            </a:r>
          </a:p>
        </p:txBody>
      </p:sp>
      <p:sp>
        <p:nvSpPr>
          <p:cNvPr id="14" name="TextBox 13">
            <a:extLst>
              <a:ext uri="{FF2B5EF4-FFF2-40B4-BE49-F238E27FC236}">
                <a16:creationId xmlns:a16="http://schemas.microsoft.com/office/drawing/2014/main" id="{D056B57F-114E-C927-BAF6-B489932AA38F}"/>
              </a:ext>
            </a:extLst>
          </p:cNvPr>
          <p:cNvSpPr txBox="1"/>
          <p:nvPr/>
        </p:nvSpPr>
        <p:spPr>
          <a:xfrm>
            <a:off x="8788400" y="5427925"/>
            <a:ext cx="3009900" cy="584775"/>
          </a:xfrm>
          <a:prstGeom prst="rect">
            <a:avLst/>
          </a:prstGeom>
          <a:noFill/>
        </p:spPr>
        <p:txBody>
          <a:bodyPr wrap="square" rtlCol="0">
            <a:spAutoFit/>
          </a:bodyPr>
          <a:lstStyle/>
          <a:p>
            <a:r>
              <a:rPr lang="en-US" sz="3200" dirty="0"/>
              <a:t>Tray Chaney</a:t>
            </a:r>
          </a:p>
        </p:txBody>
      </p:sp>
      <p:sp>
        <p:nvSpPr>
          <p:cNvPr id="16" name="TextBox 15">
            <a:extLst>
              <a:ext uri="{FF2B5EF4-FFF2-40B4-BE49-F238E27FC236}">
                <a16:creationId xmlns:a16="http://schemas.microsoft.com/office/drawing/2014/main" id="{462DE56F-AED5-2010-3EA8-B64FA0C22724}"/>
              </a:ext>
            </a:extLst>
          </p:cNvPr>
          <p:cNvSpPr txBox="1"/>
          <p:nvPr/>
        </p:nvSpPr>
        <p:spPr>
          <a:xfrm>
            <a:off x="3700732" y="172528"/>
            <a:ext cx="4002657" cy="523220"/>
          </a:xfrm>
          <a:prstGeom prst="rect">
            <a:avLst/>
          </a:prstGeom>
          <a:noFill/>
        </p:spPr>
        <p:txBody>
          <a:bodyPr wrap="square" rtlCol="0">
            <a:spAutoFit/>
          </a:bodyPr>
          <a:lstStyle/>
          <a:p>
            <a:pPr algn="ctr"/>
            <a:r>
              <a:rPr lang="en-US" sz="2800" dirty="0"/>
              <a:t>POTENTIAL CAST</a:t>
            </a:r>
          </a:p>
        </p:txBody>
      </p:sp>
    </p:spTree>
    <p:extLst>
      <p:ext uri="{BB962C8B-B14F-4D97-AF65-F5344CB8AC3E}">
        <p14:creationId xmlns:p14="http://schemas.microsoft.com/office/powerpoint/2010/main" val="393043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25073" y="4936435"/>
            <a:ext cx="3238827" cy="982980"/>
          </a:xfrm>
          <a:noFill/>
        </p:spPr>
        <p:txBody>
          <a:bodyPr>
            <a:noAutofit/>
          </a:bodyPr>
          <a:lstStyle/>
          <a:p>
            <a:r>
              <a:rPr lang="en-US" dirty="0"/>
              <a:t>Angell Conwell</a:t>
            </a:r>
          </a:p>
        </p:txBody>
      </p:sp>
      <p:sp>
        <p:nvSpPr>
          <p:cNvPr id="11" name="TextBox 10">
            <a:extLst>
              <a:ext uri="{FF2B5EF4-FFF2-40B4-BE49-F238E27FC236}">
                <a16:creationId xmlns:a16="http://schemas.microsoft.com/office/drawing/2014/main" id="{2F9D511E-9F49-91E8-67AA-3F16A0B2EE29}"/>
              </a:ext>
            </a:extLst>
          </p:cNvPr>
          <p:cNvSpPr txBox="1"/>
          <p:nvPr/>
        </p:nvSpPr>
        <p:spPr>
          <a:xfrm>
            <a:off x="4724400" y="5135537"/>
            <a:ext cx="2743200" cy="584775"/>
          </a:xfrm>
          <a:prstGeom prst="rect">
            <a:avLst/>
          </a:prstGeom>
          <a:noFill/>
        </p:spPr>
        <p:txBody>
          <a:bodyPr wrap="square" rtlCol="0">
            <a:spAutoFit/>
          </a:bodyPr>
          <a:lstStyle/>
          <a:p>
            <a:r>
              <a:rPr lang="en-US" sz="3200" dirty="0"/>
              <a:t>Dotti </a:t>
            </a:r>
            <a:r>
              <a:rPr lang="en-US" sz="3200" dirty="0" err="1"/>
              <a:t>Staxx</a:t>
            </a:r>
            <a:endParaRPr lang="en-US" sz="3200" dirty="0"/>
          </a:p>
        </p:txBody>
      </p:sp>
      <p:sp>
        <p:nvSpPr>
          <p:cNvPr id="14" name="TextBox 13">
            <a:extLst>
              <a:ext uri="{FF2B5EF4-FFF2-40B4-BE49-F238E27FC236}">
                <a16:creationId xmlns:a16="http://schemas.microsoft.com/office/drawing/2014/main" id="{D056B57F-114E-C927-BAF6-B489932AA38F}"/>
              </a:ext>
            </a:extLst>
          </p:cNvPr>
          <p:cNvSpPr txBox="1"/>
          <p:nvPr/>
        </p:nvSpPr>
        <p:spPr>
          <a:xfrm>
            <a:off x="8726107" y="5264023"/>
            <a:ext cx="3009900" cy="1077218"/>
          </a:xfrm>
          <a:prstGeom prst="rect">
            <a:avLst/>
          </a:prstGeom>
          <a:noFill/>
        </p:spPr>
        <p:txBody>
          <a:bodyPr wrap="square" rtlCol="0">
            <a:spAutoFit/>
          </a:bodyPr>
          <a:lstStyle/>
          <a:p>
            <a:r>
              <a:rPr lang="en-US" sz="3200" dirty="0"/>
              <a:t>Candice Marie Singleton</a:t>
            </a:r>
          </a:p>
        </p:txBody>
      </p:sp>
      <p:pic>
        <p:nvPicPr>
          <p:cNvPr id="3" name="Picture 2">
            <a:extLst>
              <a:ext uri="{FF2B5EF4-FFF2-40B4-BE49-F238E27FC236}">
                <a16:creationId xmlns:a16="http://schemas.microsoft.com/office/drawing/2014/main" id="{D95675DD-C2F2-2655-FD8F-027C200EFD0A}"/>
              </a:ext>
            </a:extLst>
          </p:cNvPr>
          <p:cNvPicPr>
            <a:picLocks noChangeAspect="1"/>
          </p:cNvPicPr>
          <p:nvPr/>
        </p:nvPicPr>
        <p:blipFill>
          <a:blip r:embed="rId3"/>
          <a:stretch>
            <a:fillRect/>
          </a:stretch>
        </p:blipFill>
        <p:spPr>
          <a:xfrm>
            <a:off x="0" y="457200"/>
            <a:ext cx="4063042" cy="4522278"/>
          </a:xfrm>
          <a:prstGeom prst="rect">
            <a:avLst/>
          </a:prstGeom>
        </p:spPr>
      </p:pic>
      <p:pic>
        <p:nvPicPr>
          <p:cNvPr id="4" name="Picture 3">
            <a:extLst>
              <a:ext uri="{FF2B5EF4-FFF2-40B4-BE49-F238E27FC236}">
                <a16:creationId xmlns:a16="http://schemas.microsoft.com/office/drawing/2014/main" id="{AE88D319-6DFA-DB48-59A3-5E4E49B862D4}"/>
              </a:ext>
            </a:extLst>
          </p:cNvPr>
          <p:cNvPicPr>
            <a:picLocks noChangeAspect="1"/>
          </p:cNvPicPr>
          <p:nvPr/>
        </p:nvPicPr>
        <p:blipFill>
          <a:blip r:embed="rId4"/>
          <a:stretch>
            <a:fillRect/>
          </a:stretch>
        </p:blipFill>
        <p:spPr>
          <a:xfrm>
            <a:off x="4141627" y="457199"/>
            <a:ext cx="3987330" cy="4522279"/>
          </a:xfrm>
          <a:prstGeom prst="rect">
            <a:avLst/>
          </a:prstGeom>
        </p:spPr>
      </p:pic>
      <p:pic>
        <p:nvPicPr>
          <p:cNvPr id="8" name="Picture Placeholder 7">
            <a:extLst>
              <a:ext uri="{FF2B5EF4-FFF2-40B4-BE49-F238E27FC236}">
                <a16:creationId xmlns:a16="http://schemas.microsoft.com/office/drawing/2014/main" id="{3D0E60D4-EC94-986C-A74B-150333E0F595}"/>
              </a:ext>
            </a:extLst>
          </p:cNvPr>
          <p:cNvPicPr>
            <a:picLocks noGrp="1" noChangeAspect="1"/>
          </p:cNvPicPr>
          <p:nvPr>
            <p:ph type="pic" sz="quarter" idx="10"/>
          </p:nvPr>
        </p:nvPicPr>
        <p:blipFill>
          <a:blip r:embed="rId5"/>
          <a:srcRect t="7483" b="7483"/>
          <a:stretch>
            <a:fillRect/>
          </a:stretch>
        </p:blipFill>
        <p:spPr>
          <a:xfrm flipH="1">
            <a:off x="8089665" y="457197"/>
            <a:ext cx="4282784" cy="4522281"/>
          </a:xfrm>
          <a:prstGeom prst="rect">
            <a:avLst/>
          </a:prstGeom>
        </p:spPr>
      </p:pic>
      <p:pic>
        <p:nvPicPr>
          <p:cNvPr id="10" name="Picture 9">
            <a:extLst>
              <a:ext uri="{FF2B5EF4-FFF2-40B4-BE49-F238E27FC236}">
                <a16:creationId xmlns:a16="http://schemas.microsoft.com/office/drawing/2014/main" id="{48D1A9A7-98A2-596C-9C80-D8516260E518}"/>
              </a:ext>
            </a:extLst>
          </p:cNvPr>
          <p:cNvPicPr>
            <a:picLocks noChangeAspect="1"/>
          </p:cNvPicPr>
          <p:nvPr/>
        </p:nvPicPr>
        <p:blipFill>
          <a:blip r:embed="rId6"/>
          <a:stretch>
            <a:fillRect/>
          </a:stretch>
        </p:blipFill>
        <p:spPr>
          <a:xfrm>
            <a:off x="3730980" y="-95318"/>
            <a:ext cx="4005419" cy="749873"/>
          </a:xfrm>
          <a:prstGeom prst="rect">
            <a:avLst/>
          </a:prstGeom>
        </p:spPr>
      </p:pic>
    </p:spTree>
    <p:extLst>
      <p:ext uri="{BB962C8B-B14F-4D97-AF65-F5344CB8AC3E}">
        <p14:creationId xmlns:p14="http://schemas.microsoft.com/office/powerpoint/2010/main" val="314386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242425" y="155793"/>
            <a:ext cx="6241651" cy="1710354"/>
          </a:xfrm>
          <a:noFill/>
        </p:spPr>
        <p:txBody>
          <a:bodyPr anchor="ctr"/>
          <a:lstStyle/>
          <a:p>
            <a:pPr algn="ctr"/>
            <a:r>
              <a:rPr lang="en-US" dirty="0"/>
              <a:t>Production team</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5242426" y="2286000"/>
            <a:ext cx="6241650" cy="3474720"/>
          </a:xfrm>
          <a:noFill/>
        </p:spPr>
        <p:txBody>
          <a:bodyPr vert="horz" lIns="91440" tIns="45720" rIns="91440" bIns="45720" rtlCol="0" anchor="t">
            <a:normAutofit fontScale="92500" lnSpcReduction="10000"/>
          </a:bodyPr>
          <a:lstStyle/>
          <a:p>
            <a:r>
              <a:rPr lang="en-US" dirty="0"/>
              <a:t>Julian Vann is an writer/director/producer out of Chicago, IL. He has been directing an producing for more than 4 years with over 15 years of writing experience.</a:t>
            </a:r>
          </a:p>
          <a:p>
            <a:r>
              <a:rPr lang="en-US" dirty="0"/>
              <a:t> Julian wrote /produce &amp; directed the movie “Get da Big Bag”. Currently on Tubi</a:t>
            </a:r>
          </a:p>
          <a:p>
            <a:r>
              <a:rPr lang="en-US" dirty="0"/>
              <a:t>Wrote the film “</a:t>
            </a:r>
            <a:r>
              <a:rPr lang="en-US" dirty="0" err="1"/>
              <a:t>Sidewayz</a:t>
            </a:r>
            <a:r>
              <a:rPr lang="en-US" dirty="0"/>
              <a:t> Collections”. Previously on Tubi. Now on </a:t>
            </a:r>
            <a:r>
              <a:rPr lang="en-US" dirty="0" err="1"/>
              <a:t>Youtube</a:t>
            </a:r>
            <a:r>
              <a:rPr lang="en-US" dirty="0"/>
              <a:t>.</a:t>
            </a:r>
          </a:p>
          <a:p>
            <a:r>
              <a:rPr lang="en-US" dirty="0"/>
              <a:t>Wrote the book “Love is wrong &amp; Love is right”. Currently on Amazon</a:t>
            </a:r>
          </a:p>
          <a:p>
            <a:r>
              <a:rPr lang="en-US" dirty="0"/>
              <a:t>Prior to Writing an directing Julian has been an accountant for 16 years. </a:t>
            </a:r>
          </a:p>
        </p:txBody>
      </p:sp>
      <p:sp>
        <p:nvSpPr>
          <p:cNvPr id="4" name="TextBox 3">
            <a:extLst>
              <a:ext uri="{FF2B5EF4-FFF2-40B4-BE49-F238E27FC236}">
                <a16:creationId xmlns:a16="http://schemas.microsoft.com/office/drawing/2014/main" id="{188743E3-A70F-6D73-6A75-67FCF1A07219}"/>
              </a:ext>
            </a:extLst>
          </p:cNvPr>
          <p:cNvSpPr txBox="1"/>
          <p:nvPr/>
        </p:nvSpPr>
        <p:spPr>
          <a:xfrm>
            <a:off x="379562" y="5415663"/>
            <a:ext cx="3217653" cy="369332"/>
          </a:xfrm>
          <a:prstGeom prst="rect">
            <a:avLst/>
          </a:prstGeom>
          <a:noFill/>
        </p:spPr>
        <p:txBody>
          <a:bodyPr wrap="square" rtlCol="0">
            <a:spAutoFit/>
          </a:bodyPr>
          <a:lstStyle/>
          <a:p>
            <a:pPr algn="ctr"/>
            <a:r>
              <a:rPr lang="en-US" dirty="0"/>
              <a:t>Julian Vann</a:t>
            </a:r>
          </a:p>
        </p:txBody>
      </p:sp>
      <p:sp>
        <p:nvSpPr>
          <p:cNvPr id="5" name="TextBox 4">
            <a:extLst>
              <a:ext uri="{FF2B5EF4-FFF2-40B4-BE49-F238E27FC236}">
                <a16:creationId xmlns:a16="http://schemas.microsoft.com/office/drawing/2014/main" id="{354DA267-24F6-C7FB-BE2F-085A27F9C5B8}"/>
              </a:ext>
            </a:extLst>
          </p:cNvPr>
          <p:cNvSpPr txBox="1"/>
          <p:nvPr/>
        </p:nvSpPr>
        <p:spPr>
          <a:xfrm>
            <a:off x="810883" y="5909094"/>
            <a:ext cx="2510287" cy="369332"/>
          </a:xfrm>
          <a:prstGeom prst="rect">
            <a:avLst/>
          </a:prstGeom>
          <a:noFill/>
        </p:spPr>
        <p:txBody>
          <a:bodyPr wrap="square" rtlCol="0">
            <a:spAutoFit/>
          </a:bodyPr>
          <a:lstStyle/>
          <a:p>
            <a:pPr algn="ctr"/>
            <a:r>
              <a:rPr lang="en-US" dirty="0"/>
              <a:t>Writer/Producer</a:t>
            </a:r>
          </a:p>
        </p:txBody>
      </p:sp>
      <p:pic>
        <p:nvPicPr>
          <p:cNvPr id="8" name="Picture Placeholder 7">
            <a:extLst>
              <a:ext uri="{FF2B5EF4-FFF2-40B4-BE49-F238E27FC236}">
                <a16:creationId xmlns:a16="http://schemas.microsoft.com/office/drawing/2014/main" id="{7DC21D4B-2D3A-2D47-21ED-B511E7581B51}"/>
              </a:ext>
            </a:extLst>
          </p:cNvPr>
          <p:cNvPicPr>
            <a:picLocks noGrp="1" noChangeAspect="1"/>
          </p:cNvPicPr>
          <p:nvPr>
            <p:ph type="pic" sz="quarter" idx="10"/>
          </p:nvPr>
        </p:nvPicPr>
        <p:blipFill>
          <a:blip r:embed="rId3"/>
          <a:srcRect l="8318" r="8318"/>
          <a:stretch>
            <a:fillRect/>
          </a:stretch>
        </p:blipFill>
        <p:spPr>
          <a:prstGeom prst="rect">
            <a:avLst/>
          </a:prstGeom>
        </p:spPr>
      </p:pic>
    </p:spTree>
    <p:extLst>
      <p:ext uri="{BB962C8B-B14F-4D97-AF65-F5344CB8AC3E}">
        <p14:creationId xmlns:p14="http://schemas.microsoft.com/office/powerpoint/2010/main" val="3666674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1429109" y="414068"/>
            <a:ext cx="9144000" cy="560718"/>
          </a:xfrm>
          <a:noFill/>
        </p:spPr>
        <p:txBody>
          <a:bodyPr/>
          <a:lstStyle/>
          <a:p>
            <a:r>
              <a:rPr lang="en-US" dirty="0"/>
              <a:t>PRODUCTION TIMELINE</a:t>
            </a:r>
          </a:p>
        </p:txBody>
      </p:sp>
      <p:sp>
        <p:nvSpPr>
          <p:cNvPr id="3" name="TextBox 2">
            <a:extLst>
              <a:ext uri="{FF2B5EF4-FFF2-40B4-BE49-F238E27FC236}">
                <a16:creationId xmlns:a16="http://schemas.microsoft.com/office/drawing/2014/main" id="{0BDF4CD4-0FB1-BBC2-4324-2199F9A9E04F}"/>
              </a:ext>
            </a:extLst>
          </p:cNvPr>
          <p:cNvSpPr txBox="1"/>
          <p:nvPr/>
        </p:nvSpPr>
        <p:spPr>
          <a:xfrm>
            <a:off x="4899804" y="914400"/>
            <a:ext cx="1196196" cy="369332"/>
          </a:xfrm>
          <a:prstGeom prst="rect">
            <a:avLst/>
          </a:prstGeom>
          <a:noFill/>
        </p:spPr>
        <p:txBody>
          <a:bodyPr wrap="square" rtlCol="0">
            <a:spAutoFit/>
          </a:bodyPr>
          <a:lstStyle/>
          <a:p>
            <a:r>
              <a:rPr lang="en-US" dirty="0"/>
              <a:t>Featuring</a:t>
            </a:r>
          </a:p>
        </p:txBody>
      </p:sp>
      <p:sp>
        <p:nvSpPr>
          <p:cNvPr id="4" name="TextBox 3">
            <a:extLst>
              <a:ext uri="{FF2B5EF4-FFF2-40B4-BE49-F238E27FC236}">
                <a16:creationId xmlns:a16="http://schemas.microsoft.com/office/drawing/2014/main" id="{C8833D8D-800B-B6DB-0E07-9A0C7BD954A1}"/>
              </a:ext>
            </a:extLst>
          </p:cNvPr>
          <p:cNvSpPr txBox="1"/>
          <p:nvPr/>
        </p:nvSpPr>
        <p:spPr>
          <a:xfrm>
            <a:off x="938842" y="1010786"/>
            <a:ext cx="2938732" cy="369332"/>
          </a:xfrm>
          <a:prstGeom prst="rect">
            <a:avLst/>
          </a:prstGeom>
          <a:noFill/>
        </p:spPr>
        <p:txBody>
          <a:bodyPr wrap="square" rtlCol="0">
            <a:spAutoFit/>
          </a:bodyPr>
          <a:lstStyle/>
          <a:p>
            <a:r>
              <a:rPr lang="en-US" dirty="0"/>
              <a:t>Development soon to begin</a:t>
            </a:r>
          </a:p>
        </p:txBody>
      </p:sp>
      <p:sp>
        <p:nvSpPr>
          <p:cNvPr id="5" name="TextBox 4">
            <a:extLst>
              <a:ext uri="{FF2B5EF4-FFF2-40B4-BE49-F238E27FC236}">
                <a16:creationId xmlns:a16="http://schemas.microsoft.com/office/drawing/2014/main" id="{029C4C38-33C5-3F09-3C74-31BAEBF8FC2E}"/>
              </a:ext>
            </a:extLst>
          </p:cNvPr>
          <p:cNvSpPr txBox="1"/>
          <p:nvPr/>
        </p:nvSpPr>
        <p:spPr>
          <a:xfrm>
            <a:off x="310551" y="1303694"/>
            <a:ext cx="5357004" cy="1107996"/>
          </a:xfrm>
          <a:prstGeom prst="rect">
            <a:avLst/>
          </a:prstGeom>
          <a:noFill/>
        </p:spPr>
        <p:txBody>
          <a:bodyPr wrap="square" rtlCol="0">
            <a:spAutoFit/>
          </a:bodyPr>
          <a:lstStyle/>
          <a:p>
            <a:r>
              <a:rPr lang="en-US" dirty="0"/>
              <a:t>•	</a:t>
            </a:r>
            <a:r>
              <a:rPr lang="en-US" sz="1200" dirty="0"/>
              <a:t>Fully develop the shooting script</a:t>
            </a:r>
          </a:p>
          <a:p>
            <a:r>
              <a:rPr lang="en-US" sz="1200" dirty="0"/>
              <a:t>•	Complete preliminary shooting schedule</a:t>
            </a:r>
          </a:p>
          <a:p>
            <a:r>
              <a:rPr lang="en-US" sz="1200" dirty="0"/>
              <a:t>•	Complete preliminary budget</a:t>
            </a:r>
          </a:p>
          <a:p>
            <a:r>
              <a:rPr lang="en-US" sz="1200" dirty="0"/>
              <a:t>•	Secure preliminary talent commitments</a:t>
            </a:r>
          </a:p>
          <a:p>
            <a:r>
              <a:rPr lang="en-US" sz="1200" dirty="0"/>
              <a:t>•	Secure project funding</a:t>
            </a:r>
          </a:p>
        </p:txBody>
      </p:sp>
      <p:sp>
        <p:nvSpPr>
          <p:cNvPr id="8" name="TextBox 7">
            <a:extLst>
              <a:ext uri="{FF2B5EF4-FFF2-40B4-BE49-F238E27FC236}">
                <a16:creationId xmlns:a16="http://schemas.microsoft.com/office/drawing/2014/main" id="{FBB1E760-C94A-EE95-C6D1-161053873724}"/>
              </a:ext>
            </a:extLst>
          </p:cNvPr>
          <p:cNvSpPr txBox="1"/>
          <p:nvPr/>
        </p:nvSpPr>
        <p:spPr>
          <a:xfrm>
            <a:off x="7348269" y="885400"/>
            <a:ext cx="2898476" cy="369332"/>
          </a:xfrm>
          <a:prstGeom prst="rect">
            <a:avLst/>
          </a:prstGeom>
          <a:noFill/>
        </p:spPr>
        <p:txBody>
          <a:bodyPr wrap="square" rtlCol="0">
            <a:spAutoFit/>
          </a:bodyPr>
          <a:lstStyle/>
          <a:p>
            <a:r>
              <a:rPr lang="en-US" dirty="0"/>
              <a:t>Pre-Production (2-3 Weeks)</a:t>
            </a:r>
          </a:p>
        </p:txBody>
      </p:sp>
      <p:sp>
        <p:nvSpPr>
          <p:cNvPr id="9" name="TextBox 8">
            <a:extLst>
              <a:ext uri="{FF2B5EF4-FFF2-40B4-BE49-F238E27FC236}">
                <a16:creationId xmlns:a16="http://schemas.microsoft.com/office/drawing/2014/main" id="{7B5A6C71-1EFC-0093-083D-BDFF1A3F9BF9}"/>
              </a:ext>
            </a:extLst>
          </p:cNvPr>
          <p:cNvSpPr txBox="1"/>
          <p:nvPr/>
        </p:nvSpPr>
        <p:spPr>
          <a:xfrm>
            <a:off x="5988171" y="1303694"/>
            <a:ext cx="5893278" cy="2215991"/>
          </a:xfrm>
          <a:prstGeom prst="rect">
            <a:avLst/>
          </a:prstGeom>
          <a:noFill/>
        </p:spPr>
        <p:txBody>
          <a:bodyPr wrap="square" rtlCol="0">
            <a:spAutoFit/>
          </a:bodyPr>
          <a:lstStyle/>
          <a:p>
            <a:r>
              <a:rPr lang="en-US" dirty="0"/>
              <a:t>•	</a:t>
            </a:r>
            <a:r>
              <a:rPr lang="en-US" sz="1200" dirty="0"/>
              <a:t>Set up production offices and accounting department</a:t>
            </a:r>
          </a:p>
          <a:p>
            <a:r>
              <a:rPr lang="en-US" sz="1200" dirty="0"/>
              <a:t>•	Final casting, cast rehearsals, fittings</a:t>
            </a:r>
          </a:p>
          <a:p>
            <a:r>
              <a:rPr lang="en-US" sz="1200" dirty="0"/>
              <a:t>•	Inform major and mini-major distributors of production status and establish tracking procedures</a:t>
            </a:r>
          </a:p>
          <a:p>
            <a:r>
              <a:rPr lang="en-US" sz="1200" dirty="0"/>
              <a:t>•	Hire complete production team and crew</a:t>
            </a:r>
          </a:p>
          <a:p>
            <a:r>
              <a:rPr lang="en-US" sz="1200" dirty="0"/>
              <a:t>•	Adjust and finalize production schedule and budget</a:t>
            </a:r>
          </a:p>
          <a:p>
            <a:r>
              <a:rPr lang="en-US" sz="1200" dirty="0"/>
              <a:t>•	Complete all production design planning</a:t>
            </a:r>
          </a:p>
          <a:p>
            <a:r>
              <a:rPr lang="en-US" sz="1200" dirty="0"/>
              <a:t>•	Book all equipment according to schedule</a:t>
            </a:r>
          </a:p>
          <a:p>
            <a:r>
              <a:rPr lang="en-US" sz="1200" dirty="0"/>
              <a:t>•	Complete location scouting, contracting, and permitting</a:t>
            </a:r>
          </a:p>
          <a:p>
            <a:r>
              <a:rPr lang="en-US" sz="1200" dirty="0"/>
              <a:t>•	Engage music licensing and pre-recording</a:t>
            </a:r>
          </a:p>
          <a:p>
            <a:r>
              <a:rPr lang="en-US" sz="1200" dirty="0"/>
              <a:t>•	Book all travel and arrangements according to schedule and agreements</a:t>
            </a:r>
          </a:p>
        </p:txBody>
      </p:sp>
      <p:sp>
        <p:nvSpPr>
          <p:cNvPr id="10" name="TextBox 9">
            <a:extLst>
              <a:ext uri="{FF2B5EF4-FFF2-40B4-BE49-F238E27FC236}">
                <a16:creationId xmlns:a16="http://schemas.microsoft.com/office/drawing/2014/main" id="{06F320A4-8F93-F47A-28E3-F6550CE852F2}"/>
              </a:ext>
            </a:extLst>
          </p:cNvPr>
          <p:cNvSpPr txBox="1"/>
          <p:nvPr/>
        </p:nvSpPr>
        <p:spPr>
          <a:xfrm>
            <a:off x="655605" y="3598145"/>
            <a:ext cx="3761117" cy="369332"/>
          </a:xfrm>
          <a:prstGeom prst="rect">
            <a:avLst/>
          </a:prstGeom>
          <a:noFill/>
        </p:spPr>
        <p:txBody>
          <a:bodyPr wrap="square" rtlCol="0">
            <a:spAutoFit/>
          </a:bodyPr>
          <a:lstStyle/>
          <a:p>
            <a:r>
              <a:rPr lang="en-US" dirty="0"/>
              <a:t>Principal Photography (2-3 Weeks)</a:t>
            </a:r>
          </a:p>
        </p:txBody>
      </p:sp>
      <p:sp>
        <p:nvSpPr>
          <p:cNvPr id="11" name="TextBox 10">
            <a:extLst>
              <a:ext uri="{FF2B5EF4-FFF2-40B4-BE49-F238E27FC236}">
                <a16:creationId xmlns:a16="http://schemas.microsoft.com/office/drawing/2014/main" id="{15C4FD33-2A0C-8BF4-0F45-21843AB6FCB8}"/>
              </a:ext>
            </a:extLst>
          </p:cNvPr>
          <p:cNvSpPr txBox="1"/>
          <p:nvPr/>
        </p:nvSpPr>
        <p:spPr>
          <a:xfrm>
            <a:off x="741869" y="3967477"/>
            <a:ext cx="3674853" cy="2031325"/>
          </a:xfrm>
          <a:prstGeom prst="rect">
            <a:avLst/>
          </a:prstGeom>
          <a:noFill/>
        </p:spPr>
        <p:txBody>
          <a:bodyPr wrap="square" rtlCol="0">
            <a:spAutoFit/>
          </a:bodyPr>
          <a:lstStyle/>
          <a:p>
            <a:r>
              <a:rPr lang="en-US" dirty="0"/>
              <a:t>•	</a:t>
            </a:r>
            <a:r>
              <a:rPr lang="en-US" sz="1200" dirty="0"/>
              <a:t>Engage in all activities involving picture and field sound acquisition on a twenty-day shooting schedule</a:t>
            </a:r>
          </a:p>
          <a:p>
            <a:r>
              <a:rPr lang="en-US" sz="1200" dirty="0"/>
              <a:t>•	Schedule and execute any needed pickup shots and/or reshoots</a:t>
            </a:r>
          </a:p>
          <a:p>
            <a:r>
              <a:rPr lang="en-US" sz="1200" dirty="0"/>
              <a:t>•	Wrap all outstanding business issues and ensure documentation is complete</a:t>
            </a:r>
          </a:p>
          <a:p>
            <a:r>
              <a:rPr lang="en-US" sz="1200" dirty="0"/>
              <a:t>•	Finalize all accounting for audit</a:t>
            </a:r>
          </a:p>
          <a:p>
            <a:r>
              <a:rPr lang="en-US" sz="1200" dirty="0"/>
              <a:t>•	Finalize, document, and back up all creative assets for post-production</a:t>
            </a:r>
          </a:p>
        </p:txBody>
      </p:sp>
      <p:sp>
        <p:nvSpPr>
          <p:cNvPr id="13" name="TextBox 12">
            <a:extLst>
              <a:ext uri="{FF2B5EF4-FFF2-40B4-BE49-F238E27FC236}">
                <a16:creationId xmlns:a16="http://schemas.microsoft.com/office/drawing/2014/main" id="{1B8E329A-D17C-6059-A057-1691BDC5AF62}"/>
              </a:ext>
            </a:extLst>
          </p:cNvPr>
          <p:cNvSpPr txBox="1"/>
          <p:nvPr/>
        </p:nvSpPr>
        <p:spPr>
          <a:xfrm>
            <a:off x="7035560" y="3568647"/>
            <a:ext cx="2898476" cy="369332"/>
          </a:xfrm>
          <a:prstGeom prst="rect">
            <a:avLst/>
          </a:prstGeom>
          <a:noFill/>
        </p:spPr>
        <p:txBody>
          <a:bodyPr wrap="square" rtlCol="0">
            <a:spAutoFit/>
          </a:bodyPr>
          <a:lstStyle/>
          <a:p>
            <a:r>
              <a:rPr lang="en-US" dirty="0"/>
              <a:t>Post Production (7-8 Weeks)</a:t>
            </a:r>
          </a:p>
        </p:txBody>
      </p:sp>
      <p:sp>
        <p:nvSpPr>
          <p:cNvPr id="14" name="TextBox 13">
            <a:extLst>
              <a:ext uri="{FF2B5EF4-FFF2-40B4-BE49-F238E27FC236}">
                <a16:creationId xmlns:a16="http://schemas.microsoft.com/office/drawing/2014/main" id="{07760437-ABD5-2A4F-5C8F-AFC68109107C}"/>
              </a:ext>
            </a:extLst>
          </p:cNvPr>
          <p:cNvSpPr txBox="1"/>
          <p:nvPr/>
        </p:nvSpPr>
        <p:spPr>
          <a:xfrm>
            <a:off x="6001109" y="3937979"/>
            <a:ext cx="4993255" cy="2400657"/>
          </a:xfrm>
          <a:prstGeom prst="rect">
            <a:avLst/>
          </a:prstGeom>
          <a:noFill/>
        </p:spPr>
        <p:txBody>
          <a:bodyPr wrap="square" rtlCol="0">
            <a:spAutoFit/>
          </a:bodyPr>
          <a:lstStyle/>
          <a:p>
            <a:r>
              <a:rPr lang="en-US" dirty="0"/>
              <a:t>•	</a:t>
            </a:r>
            <a:r>
              <a:rPr lang="en-US" sz="1200" dirty="0"/>
              <a:t>Complete editorial of film</a:t>
            </a:r>
          </a:p>
          <a:p>
            <a:r>
              <a:rPr lang="en-US" sz="1200" dirty="0"/>
              <a:t>•	Engage music scoring and record score</a:t>
            </a:r>
          </a:p>
          <a:p>
            <a:r>
              <a:rPr lang="en-US" sz="1200" dirty="0"/>
              <a:t>•	Engage sound design including all Foley and looping activities</a:t>
            </a:r>
          </a:p>
          <a:p>
            <a:r>
              <a:rPr lang="en-US" sz="1200" dirty="0"/>
              <a:t>•	Complete all digital effects and color correction</a:t>
            </a:r>
          </a:p>
          <a:p>
            <a:r>
              <a:rPr lang="en-US" sz="1200" dirty="0"/>
              <a:t>•	Schedule and execute test screenings and collect data appropriately</a:t>
            </a:r>
          </a:p>
          <a:p>
            <a:r>
              <a:rPr lang="en-US" sz="1200" dirty="0"/>
              <a:t>•	Make adjustments to final edit based on test screening data</a:t>
            </a:r>
          </a:p>
          <a:p>
            <a:r>
              <a:rPr lang="en-US" sz="1200" dirty="0"/>
              <a:t>•	Mix and master final sound and picture for Dolby mix and/or THX Digital Master</a:t>
            </a:r>
          </a:p>
          <a:p>
            <a:r>
              <a:rPr lang="en-US" sz="1200" dirty="0"/>
              <a:t>•	Complete all deliverables for domestic and foreign release including  sound, music, trailer, print (film and digital), DVD, publicity, and legal requirements</a:t>
            </a:r>
          </a:p>
        </p:txBody>
      </p:sp>
    </p:spTree>
    <p:extLst>
      <p:ext uri="{BB962C8B-B14F-4D97-AF65-F5344CB8AC3E}">
        <p14:creationId xmlns:p14="http://schemas.microsoft.com/office/powerpoint/2010/main" val="1679936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descr="A close up of dots&#10;">
            <a:extLst>
              <a:ext uri="{FF2B5EF4-FFF2-40B4-BE49-F238E27FC236}">
                <a16:creationId xmlns:a16="http://schemas.microsoft.com/office/drawing/2014/main" id="{030E03B4-DAB0-F43D-4B1C-C54F75E621A1}"/>
              </a:ext>
            </a:extLst>
          </p:cNvPr>
          <p:cNvPicPr>
            <a:picLocks noGrp="1" noChangeAspect="1"/>
          </p:cNvPicPr>
          <p:nvPr>
            <p:ph type="pic" sz="quarter" idx="11"/>
          </p:nvPr>
        </p:nvPicPr>
        <p:blipFill>
          <a:blip r:embed="rId2"/>
          <a:srcRect/>
          <a:stretch/>
        </p:blipFill>
        <p:spPr>
          <a:xfrm>
            <a:off x="0" y="0"/>
            <a:ext cx="12192000" cy="6858000"/>
          </a:xfrm>
        </p:spPr>
      </p:pic>
      <p:sp>
        <p:nvSpPr>
          <p:cNvPr id="7" name="Title 6">
            <a:extLst>
              <a:ext uri="{FF2B5EF4-FFF2-40B4-BE49-F238E27FC236}">
                <a16:creationId xmlns:a16="http://schemas.microsoft.com/office/drawing/2014/main" id="{4AB1CD4B-2C7F-1593-8E69-B7450F3DCAD6}"/>
              </a:ext>
            </a:extLst>
          </p:cNvPr>
          <p:cNvSpPr>
            <a:spLocks noGrp="1"/>
          </p:cNvSpPr>
          <p:nvPr>
            <p:ph type="title"/>
          </p:nvPr>
        </p:nvSpPr>
        <p:spPr>
          <a:xfrm>
            <a:off x="1362437" y="400485"/>
            <a:ext cx="9467127" cy="2527911"/>
          </a:xfrm>
        </p:spPr>
        <p:txBody>
          <a:bodyPr/>
          <a:lstStyle/>
          <a:p>
            <a:r>
              <a:rPr lang="en-US" dirty="0"/>
              <a:t>THANK YOU</a:t>
            </a:r>
          </a:p>
        </p:txBody>
      </p:sp>
      <p:sp>
        <p:nvSpPr>
          <p:cNvPr id="4" name="Text Placeholder 3">
            <a:extLst>
              <a:ext uri="{FF2B5EF4-FFF2-40B4-BE49-F238E27FC236}">
                <a16:creationId xmlns:a16="http://schemas.microsoft.com/office/drawing/2014/main" id="{411DB341-2FA6-88D9-E134-810A51F6130D}"/>
              </a:ext>
            </a:extLst>
          </p:cNvPr>
          <p:cNvSpPr>
            <a:spLocks noGrp="1"/>
          </p:cNvSpPr>
          <p:nvPr>
            <p:ph type="body" sz="quarter" idx="10"/>
          </p:nvPr>
        </p:nvSpPr>
        <p:spPr>
          <a:xfrm>
            <a:off x="1362075" y="5214937"/>
            <a:ext cx="9467850" cy="1051596"/>
          </a:xfrm>
        </p:spPr>
        <p:txBody>
          <a:bodyPr>
            <a:normAutofit lnSpcReduction="10000"/>
          </a:bodyPr>
          <a:lstStyle/>
          <a:p>
            <a:r>
              <a:rPr lang="en-US" dirty="0"/>
              <a:t>Thank you</a:t>
            </a:r>
          </a:p>
          <a:p>
            <a:r>
              <a:rPr lang="en-US" dirty="0"/>
              <a:t>Sincerely,</a:t>
            </a:r>
          </a:p>
          <a:p>
            <a:r>
              <a:rPr lang="en-US" dirty="0"/>
              <a:t>Julian Vann</a:t>
            </a:r>
          </a:p>
        </p:txBody>
      </p:sp>
      <p:pic>
        <p:nvPicPr>
          <p:cNvPr id="11" name="Picture 10">
            <a:extLst>
              <a:ext uri="{FF2B5EF4-FFF2-40B4-BE49-F238E27FC236}">
                <a16:creationId xmlns:a16="http://schemas.microsoft.com/office/drawing/2014/main" id="{B311DA2B-EA56-4E48-34A2-909876CD9714}"/>
              </a:ext>
            </a:extLst>
          </p:cNvPr>
          <p:cNvPicPr>
            <a:picLocks noChangeAspect="1"/>
          </p:cNvPicPr>
          <p:nvPr/>
        </p:nvPicPr>
        <p:blipFill>
          <a:blip r:embed="rId3"/>
          <a:stretch>
            <a:fillRect/>
          </a:stretch>
        </p:blipFill>
        <p:spPr>
          <a:xfrm>
            <a:off x="1" y="0"/>
            <a:ext cx="11668124" cy="5214937"/>
          </a:xfrm>
          <a:prstGeom prst="rect">
            <a:avLst/>
          </a:prstGeom>
        </p:spPr>
      </p:pic>
    </p:spTree>
    <p:extLst>
      <p:ext uri="{BB962C8B-B14F-4D97-AF65-F5344CB8AC3E}">
        <p14:creationId xmlns:p14="http://schemas.microsoft.com/office/powerpoint/2010/main" val="2184472291"/>
      </p:ext>
    </p:extLst>
  </p:cSld>
  <p:clrMapOvr>
    <a:masterClrMapping/>
  </p:clrMapOvr>
</p:sld>
</file>

<file path=ppt/theme/theme1.xml><?xml version="1.0" encoding="utf-8"?>
<a:theme xmlns:a="http://schemas.openxmlformats.org/drawingml/2006/main" name="Custom">
  <a:themeElements>
    <a:clrScheme name="Tech presentation">
      <a:dk1>
        <a:srgbClr val="000000"/>
      </a:dk1>
      <a:lt1>
        <a:srgbClr val="FFFFFF"/>
      </a:lt1>
      <a:dk2>
        <a:srgbClr val="435369"/>
      </a:dk2>
      <a:lt2>
        <a:srgbClr val="E8E8E8"/>
      </a:lt2>
      <a:accent1>
        <a:srgbClr val="A53F51"/>
      </a:accent1>
      <a:accent2>
        <a:srgbClr val="E89756"/>
      </a:accent2>
      <a:accent3>
        <a:srgbClr val="2F3342"/>
      </a:accent3>
      <a:accent4>
        <a:srgbClr val="2B2052"/>
      </a:accent4>
      <a:accent5>
        <a:srgbClr val="00023A"/>
      </a:accent5>
      <a:accent6>
        <a:srgbClr val="7E7E7E"/>
      </a:accent6>
      <a:hlink>
        <a:srgbClr val="467886"/>
      </a:hlink>
      <a:folHlink>
        <a:srgbClr val="96607D"/>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C2645A-E767-4D7E-984D-234E531E455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F048343-1EA9-44C3-883E-652FAAF0713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{691A34CE-8E47-4CF1-8422-4AB6F8C74A2B}tf55661986_win32</Template>
  <TotalTime>379</TotalTime>
  <Words>865</Words>
  <Application>Microsoft Office PowerPoint</Application>
  <PresentationFormat>Widescreen</PresentationFormat>
  <Paragraphs>80</Paragraphs>
  <Slides>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Calibri</vt:lpstr>
      <vt:lpstr>Calibri Light</vt:lpstr>
      <vt:lpstr>Times New Roman</vt:lpstr>
      <vt:lpstr>Wingdings</vt:lpstr>
      <vt:lpstr>Custom</vt:lpstr>
      <vt:lpstr>DA PAT DOWN</vt:lpstr>
      <vt:lpstr>Table of content</vt:lpstr>
      <vt:lpstr>Executive Summary</vt:lpstr>
      <vt:lpstr>After the random killing of his daughter, detective kirk’s life spiraled out of control centered around drug rings &amp; robbery. The only person detective kirk can trust is his partner to help clean up his mess. With Pressure from the department to make a connection Lieutenant weston who is also detective kirks ex-wife an  supervisor  still struggles to move on from their daughter's death. After uncovering all the details to these murders related drug ring arrest detective kirk for his crimes</vt:lpstr>
      <vt:lpstr>Eric Lane</vt:lpstr>
      <vt:lpstr>Angell Conwell</vt:lpstr>
      <vt:lpstr>Production team</vt:lpstr>
      <vt:lpstr>PRODUCTION TIMELINE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 PAT DOWN</dc:title>
  <dc:creator>James Vann</dc:creator>
  <cp:lastModifiedBy>James Vann</cp:lastModifiedBy>
  <cp:revision>2</cp:revision>
  <dcterms:created xsi:type="dcterms:W3CDTF">2024-05-13T17:49:45Z</dcterms:created>
  <dcterms:modified xsi:type="dcterms:W3CDTF">2024-05-14T00:09:22Z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